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88" r:id="rId4"/>
    <p:sldId id="286" r:id="rId5"/>
    <p:sldId id="278" r:id="rId6"/>
    <p:sldId id="282" r:id="rId7"/>
    <p:sldId id="281" r:id="rId8"/>
    <p:sldId id="275" r:id="rId9"/>
    <p:sldId id="283" r:id="rId10"/>
    <p:sldId id="287" r:id="rId11"/>
    <p:sldId id="289" r:id="rId12"/>
    <p:sldId id="276" r:id="rId13"/>
    <p:sldId id="284" r:id="rId14"/>
    <p:sldId id="27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310" autoAdjust="0"/>
  </p:normalViewPr>
  <p:slideViewPr>
    <p:cSldViewPr snapToGrid="0">
      <p:cViewPr varScale="1">
        <p:scale>
          <a:sx n="92" d="100"/>
          <a:sy n="92" d="100"/>
        </p:scale>
        <p:origin x="12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D89322-7ABA-477A-B878-1DD2E079637A}" type="doc">
      <dgm:prSet loTypeId="urn:microsoft.com/office/officeart/2005/8/layout/process1" loCatId="process" qsTypeId="urn:microsoft.com/office/officeart/2005/8/quickstyle/simple4" qsCatId="simple" csTypeId="urn:microsoft.com/office/officeart/2005/8/colors/accent5_5" csCatId="accent5" phldr="1"/>
      <dgm:spPr/>
    </dgm:pt>
    <dgm:pt modelId="{0D49B2C1-04BA-41C4-AEF7-AF532DCB0022}">
      <dgm:prSet phldrT="[Text]"/>
      <dgm:spPr/>
      <dgm:t>
        <a:bodyPr/>
        <a:lstStyle/>
        <a:p>
          <a:r>
            <a:rPr lang="en-US" dirty="0" smtClean="0"/>
            <a:t>Detect	</a:t>
          </a:r>
          <a:endParaRPr lang="en-US" dirty="0"/>
        </a:p>
      </dgm:t>
    </dgm:pt>
    <dgm:pt modelId="{1037ECB6-CC88-4823-B77C-1B76877A9106}" type="parTrans" cxnId="{5AD7624E-D37B-40DE-9D4C-2B87565C22BE}">
      <dgm:prSet/>
      <dgm:spPr/>
      <dgm:t>
        <a:bodyPr/>
        <a:lstStyle/>
        <a:p>
          <a:endParaRPr lang="en-US"/>
        </a:p>
      </dgm:t>
    </dgm:pt>
    <dgm:pt modelId="{9444757C-8E28-491D-898C-2FB69673817F}" type="sibTrans" cxnId="{5AD7624E-D37B-40DE-9D4C-2B87565C22BE}">
      <dgm:prSet/>
      <dgm:spPr/>
      <dgm:t>
        <a:bodyPr/>
        <a:lstStyle/>
        <a:p>
          <a:endParaRPr lang="en-US"/>
        </a:p>
      </dgm:t>
    </dgm:pt>
    <dgm:pt modelId="{453880B0-B2F9-464D-87E1-81677F945E5B}">
      <dgm:prSet phldrT="[Text]"/>
      <dgm:spPr/>
      <dgm:t>
        <a:bodyPr/>
        <a:lstStyle/>
        <a:p>
          <a:r>
            <a:rPr lang="en-US" dirty="0" smtClean="0"/>
            <a:t>Classify</a:t>
          </a:r>
          <a:endParaRPr lang="en-US" dirty="0"/>
        </a:p>
      </dgm:t>
    </dgm:pt>
    <dgm:pt modelId="{3BB7E065-B644-4E98-BE4E-F0ECB16B7F6E}" type="parTrans" cxnId="{955C0CBE-F547-4C50-8351-CF191092553F}">
      <dgm:prSet/>
      <dgm:spPr/>
      <dgm:t>
        <a:bodyPr/>
        <a:lstStyle/>
        <a:p>
          <a:endParaRPr lang="en-US"/>
        </a:p>
      </dgm:t>
    </dgm:pt>
    <dgm:pt modelId="{1ACE4D50-F213-47D1-A4E8-63F09E436AA0}" type="sibTrans" cxnId="{955C0CBE-F547-4C50-8351-CF191092553F}">
      <dgm:prSet/>
      <dgm:spPr/>
      <dgm:t>
        <a:bodyPr/>
        <a:lstStyle/>
        <a:p>
          <a:endParaRPr lang="en-US"/>
        </a:p>
      </dgm:t>
    </dgm:pt>
    <dgm:pt modelId="{BA1801DA-9A00-43D3-9DCF-87B299DFA49C}">
      <dgm:prSet phldrT="[Text]"/>
      <dgm:spPr/>
      <dgm:t>
        <a:bodyPr/>
        <a:lstStyle/>
        <a:p>
          <a:r>
            <a:rPr lang="en-US" dirty="0" smtClean="0"/>
            <a:t>Classify</a:t>
          </a:r>
          <a:endParaRPr lang="en-US" dirty="0"/>
        </a:p>
      </dgm:t>
    </dgm:pt>
    <dgm:pt modelId="{3843C09D-2042-43AF-9C2F-C16469339A46}" type="parTrans" cxnId="{044C8FA2-0D32-447F-8013-131FD72DF841}">
      <dgm:prSet/>
      <dgm:spPr/>
      <dgm:t>
        <a:bodyPr/>
        <a:lstStyle/>
        <a:p>
          <a:endParaRPr lang="en-US"/>
        </a:p>
      </dgm:t>
    </dgm:pt>
    <dgm:pt modelId="{046564FD-2C5B-4BDF-A3EB-05C5351B4C49}" type="sibTrans" cxnId="{044C8FA2-0D32-447F-8013-131FD72DF841}">
      <dgm:prSet/>
      <dgm:spPr/>
      <dgm:t>
        <a:bodyPr/>
        <a:lstStyle/>
        <a:p>
          <a:endParaRPr lang="en-US"/>
        </a:p>
      </dgm:t>
    </dgm:pt>
    <dgm:pt modelId="{B6D0954C-C869-4F77-A8AF-96FABF157423}">
      <dgm:prSet phldrT="[Text]"/>
      <dgm:spPr/>
      <dgm:t>
        <a:bodyPr/>
        <a:lstStyle/>
        <a:p>
          <a:r>
            <a:rPr lang="en-US" dirty="0" smtClean="0"/>
            <a:t>Track</a:t>
          </a:r>
          <a:endParaRPr lang="en-US" dirty="0"/>
        </a:p>
      </dgm:t>
    </dgm:pt>
    <dgm:pt modelId="{83735C75-CA8C-4725-9214-FD5D4BF1E493}" type="parTrans" cxnId="{BA4AD29B-6A13-4C5D-AC9F-58C5DD95212B}">
      <dgm:prSet/>
      <dgm:spPr/>
      <dgm:t>
        <a:bodyPr/>
        <a:lstStyle/>
        <a:p>
          <a:endParaRPr lang="en-US"/>
        </a:p>
      </dgm:t>
    </dgm:pt>
    <dgm:pt modelId="{934C945F-EC37-4D8D-8381-B57413F30C80}" type="sibTrans" cxnId="{BA4AD29B-6A13-4C5D-AC9F-58C5DD95212B}">
      <dgm:prSet/>
      <dgm:spPr/>
      <dgm:t>
        <a:bodyPr/>
        <a:lstStyle/>
        <a:p>
          <a:endParaRPr lang="en-US"/>
        </a:p>
      </dgm:t>
    </dgm:pt>
    <dgm:pt modelId="{7E6155D8-1A6B-488F-982C-83AE1E7BF6BD}" type="pres">
      <dgm:prSet presAssocID="{B0D89322-7ABA-477A-B878-1DD2E079637A}" presName="Name0" presStyleCnt="0">
        <dgm:presLayoutVars>
          <dgm:dir/>
          <dgm:resizeHandles val="exact"/>
        </dgm:presLayoutVars>
      </dgm:prSet>
      <dgm:spPr/>
    </dgm:pt>
    <dgm:pt modelId="{661BFB84-10C5-4FE9-8F30-048E7899BD44}" type="pres">
      <dgm:prSet presAssocID="{0D49B2C1-04BA-41C4-AEF7-AF532DCB002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C901C-5DF4-4B0C-B200-C1F5C777D1DC}" type="pres">
      <dgm:prSet presAssocID="{9444757C-8E28-491D-898C-2FB69673817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3449BD75-E6C6-45D1-A1EC-C3380035C730}" type="pres">
      <dgm:prSet presAssocID="{9444757C-8E28-491D-898C-2FB69673817F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DEA6F50-6B2E-464C-81C2-DDFFAF0C9078}" type="pres">
      <dgm:prSet presAssocID="{453880B0-B2F9-464D-87E1-81677F945E5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2EE33-B0AF-4DE5-810D-5E2C41A1498A}" type="pres">
      <dgm:prSet presAssocID="{1ACE4D50-F213-47D1-A4E8-63F09E436AA0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5C258D4-1C94-4BE4-BBA1-46225A413AAC}" type="pres">
      <dgm:prSet presAssocID="{1ACE4D50-F213-47D1-A4E8-63F09E436AA0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3348838-2F17-4B5F-8D2B-8A06BBA7CF19}" type="pres">
      <dgm:prSet presAssocID="{B6D0954C-C869-4F77-A8AF-96FABF15742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2BA4B-B3E1-4C88-8CEF-7FB2B9503383}" type="pres">
      <dgm:prSet presAssocID="{934C945F-EC37-4D8D-8381-B57413F30C80}" presName="sibTrans" presStyleLbl="sibTrans2D1" presStyleIdx="2" presStyleCnt="3"/>
      <dgm:spPr/>
      <dgm:t>
        <a:bodyPr/>
        <a:lstStyle/>
        <a:p>
          <a:endParaRPr lang="en-US"/>
        </a:p>
      </dgm:t>
    </dgm:pt>
    <dgm:pt modelId="{5EB8D493-7DDC-4819-B285-87F6C4044025}" type="pres">
      <dgm:prSet presAssocID="{934C945F-EC37-4D8D-8381-B57413F30C80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14EF1D0-864D-490B-917C-345B3ECA05C7}" type="pres">
      <dgm:prSet presAssocID="{BA1801DA-9A00-43D3-9DCF-87B299DFA49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9167DB-FC5B-4164-AAE8-BFC7F59E673A}" type="presOf" srcId="{453880B0-B2F9-464D-87E1-81677F945E5B}" destId="{EDEA6F50-6B2E-464C-81C2-DDFFAF0C9078}" srcOrd="0" destOrd="0" presId="urn:microsoft.com/office/officeart/2005/8/layout/process1"/>
    <dgm:cxn modelId="{0140D0AC-D628-4628-B56A-750DCD029C24}" type="presOf" srcId="{1ACE4D50-F213-47D1-A4E8-63F09E436AA0}" destId="{1902EE33-B0AF-4DE5-810D-5E2C41A1498A}" srcOrd="0" destOrd="0" presId="urn:microsoft.com/office/officeart/2005/8/layout/process1"/>
    <dgm:cxn modelId="{BA4AD29B-6A13-4C5D-AC9F-58C5DD95212B}" srcId="{B0D89322-7ABA-477A-B878-1DD2E079637A}" destId="{B6D0954C-C869-4F77-A8AF-96FABF157423}" srcOrd="2" destOrd="0" parTransId="{83735C75-CA8C-4725-9214-FD5D4BF1E493}" sibTransId="{934C945F-EC37-4D8D-8381-B57413F30C80}"/>
    <dgm:cxn modelId="{6ABC392B-6FA0-4E0A-9A9D-745AF7F2B2D6}" type="presOf" srcId="{934C945F-EC37-4D8D-8381-B57413F30C80}" destId="{C3C2BA4B-B3E1-4C88-8CEF-7FB2B9503383}" srcOrd="0" destOrd="0" presId="urn:microsoft.com/office/officeart/2005/8/layout/process1"/>
    <dgm:cxn modelId="{A09A8A58-B580-4AC2-82B8-604E1B7BE350}" type="presOf" srcId="{0D49B2C1-04BA-41C4-AEF7-AF532DCB0022}" destId="{661BFB84-10C5-4FE9-8F30-048E7899BD44}" srcOrd="0" destOrd="0" presId="urn:microsoft.com/office/officeart/2005/8/layout/process1"/>
    <dgm:cxn modelId="{7AA82830-C0F0-41BA-B337-42DEBC8E71B5}" type="presOf" srcId="{B6D0954C-C869-4F77-A8AF-96FABF157423}" destId="{23348838-2F17-4B5F-8D2B-8A06BBA7CF19}" srcOrd="0" destOrd="0" presId="urn:microsoft.com/office/officeart/2005/8/layout/process1"/>
    <dgm:cxn modelId="{044C8FA2-0D32-447F-8013-131FD72DF841}" srcId="{B0D89322-7ABA-477A-B878-1DD2E079637A}" destId="{BA1801DA-9A00-43D3-9DCF-87B299DFA49C}" srcOrd="3" destOrd="0" parTransId="{3843C09D-2042-43AF-9C2F-C16469339A46}" sibTransId="{046564FD-2C5B-4BDF-A3EB-05C5351B4C49}"/>
    <dgm:cxn modelId="{5AD7624E-D37B-40DE-9D4C-2B87565C22BE}" srcId="{B0D89322-7ABA-477A-B878-1DD2E079637A}" destId="{0D49B2C1-04BA-41C4-AEF7-AF532DCB0022}" srcOrd="0" destOrd="0" parTransId="{1037ECB6-CC88-4823-B77C-1B76877A9106}" sibTransId="{9444757C-8E28-491D-898C-2FB69673817F}"/>
    <dgm:cxn modelId="{E33AC8CA-C56F-4B17-A50A-48978BB0DC18}" type="presOf" srcId="{9444757C-8E28-491D-898C-2FB69673817F}" destId="{8A6C901C-5DF4-4B0C-B200-C1F5C777D1DC}" srcOrd="0" destOrd="0" presId="urn:microsoft.com/office/officeart/2005/8/layout/process1"/>
    <dgm:cxn modelId="{DCF471AF-83CF-46DC-AA71-D861186121DE}" type="presOf" srcId="{934C945F-EC37-4D8D-8381-B57413F30C80}" destId="{5EB8D493-7DDC-4819-B285-87F6C4044025}" srcOrd="1" destOrd="0" presId="urn:microsoft.com/office/officeart/2005/8/layout/process1"/>
    <dgm:cxn modelId="{17B9A591-F5D3-449E-9A38-9B184875799F}" type="presOf" srcId="{B0D89322-7ABA-477A-B878-1DD2E079637A}" destId="{7E6155D8-1A6B-488F-982C-83AE1E7BF6BD}" srcOrd="0" destOrd="0" presId="urn:microsoft.com/office/officeart/2005/8/layout/process1"/>
    <dgm:cxn modelId="{955C0CBE-F547-4C50-8351-CF191092553F}" srcId="{B0D89322-7ABA-477A-B878-1DD2E079637A}" destId="{453880B0-B2F9-464D-87E1-81677F945E5B}" srcOrd="1" destOrd="0" parTransId="{3BB7E065-B644-4E98-BE4E-F0ECB16B7F6E}" sibTransId="{1ACE4D50-F213-47D1-A4E8-63F09E436AA0}"/>
    <dgm:cxn modelId="{003406B2-D3BD-4258-96C4-746898EDB2FA}" type="presOf" srcId="{1ACE4D50-F213-47D1-A4E8-63F09E436AA0}" destId="{55C258D4-1C94-4BE4-BBA1-46225A413AAC}" srcOrd="1" destOrd="0" presId="urn:microsoft.com/office/officeart/2005/8/layout/process1"/>
    <dgm:cxn modelId="{EB05BB20-9EC0-4C5D-A5A5-0A8E4C095AA8}" type="presOf" srcId="{BA1801DA-9A00-43D3-9DCF-87B299DFA49C}" destId="{F14EF1D0-864D-490B-917C-345B3ECA05C7}" srcOrd="0" destOrd="0" presId="urn:microsoft.com/office/officeart/2005/8/layout/process1"/>
    <dgm:cxn modelId="{6022C7A9-6089-4BA4-8316-A368C8B8F114}" type="presOf" srcId="{9444757C-8E28-491D-898C-2FB69673817F}" destId="{3449BD75-E6C6-45D1-A1EC-C3380035C730}" srcOrd="1" destOrd="0" presId="urn:microsoft.com/office/officeart/2005/8/layout/process1"/>
    <dgm:cxn modelId="{FF7DEF7A-D710-4C2A-89F5-CD172E34C214}" type="presParOf" srcId="{7E6155D8-1A6B-488F-982C-83AE1E7BF6BD}" destId="{661BFB84-10C5-4FE9-8F30-048E7899BD44}" srcOrd="0" destOrd="0" presId="urn:microsoft.com/office/officeart/2005/8/layout/process1"/>
    <dgm:cxn modelId="{2204B7A3-31D9-4211-91CB-4CDBC9D43306}" type="presParOf" srcId="{7E6155D8-1A6B-488F-982C-83AE1E7BF6BD}" destId="{8A6C901C-5DF4-4B0C-B200-C1F5C777D1DC}" srcOrd="1" destOrd="0" presId="urn:microsoft.com/office/officeart/2005/8/layout/process1"/>
    <dgm:cxn modelId="{5AEE714A-4E72-4E61-940B-B356E468A7D1}" type="presParOf" srcId="{8A6C901C-5DF4-4B0C-B200-C1F5C777D1DC}" destId="{3449BD75-E6C6-45D1-A1EC-C3380035C730}" srcOrd="0" destOrd="0" presId="urn:microsoft.com/office/officeart/2005/8/layout/process1"/>
    <dgm:cxn modelId="{D7DA7BFD-8C5C-4C05-81E2-05D0604F112D}" type="presParOf" srcId="{7E6155D8-1A6B-488F-982C-83AE1E7BF6BD}" destId="{EDEA6F50-6B2E-464C-81C2-DDFFAF0C9078}" srcOrd="2" destOrd="0" presId="urn:microsoft.com/office/officeart/2005/8/layout/process1"/>
    <dgm:cxn modelId="{641A1221-3B1B-4922-925D-B3F7C6C1CE28}" type="presParOf" srcId="{7E6155D8-1A6B-488F-982C-83AE1E7BF6BD}" destId="{1902EE33-B0AF-4DE5-810D-5E2C41A1498A}" srcOrd="3" destOrd="0" presId="urn:microsoft.com/office/officeart/2005/8/layout/process1"/>
    <dgm:cxn modelId="{52BD40A0-5D2E-49A9-A698-AC6FE4A5BAFE}" type="presParOf" srcId="{1902EE33-B0AF-4DE5-810D-5E2C41A1498A}" destId="{55C258D4-1C94-4BE4-BBA1-46225A413AAC}" srcOrd="0" destOrd="0" presId="urn:microsoft.com/office/officeart/2005/8/layout/process1"/>
    <dgm:cxn modelId="{CCB556E4-DB1C-4FF8-95FC-5ECB2FA97F65}" type="presParOf" srcId="{7E6155D8-1A6B-488F-982C-83AE1E7BF6BD}" destId="{23348838-2F17-4B5F-8D2B-8A06BBA7CF19}" srcOrd="4" destOrd="0" presId="urn:microsoft.com/office/officeart/2005/8/layout/process1"/>
    <dgm:cxn modelId="{A4578E6D-F32A-4B6E-B9E4-8238BCA5B62E}" type="presParOf" srcId="{7E6155D8-1A6B-488F-982C-83AE1E7BF6BD}" destId="{C3C2BA4B-B3E1-4C88-8CEF-7FB2B9503383}" srcOrd="5" destOrd="0" presId="urn:microsoft.com/office/officeart/2005/8/layout/process1"/>
    <dgm:cxn modelId="{1DB1DBA8-BF32-4A0D-AE91-7E9382B6BC32}" type="presParOf" srcId="{C3C2BA4B-B3E1-4C88-8CEF-7FB2B9503383}" destId="{5EB8D493-7DDC-4819-B285-87F6C4044025}" srcOrd="0" destOrd="0" presId="urn:microsoft.com/office/officeart/2005/8/layout/process1"/>
    <dgm:cxn modelId="{6BE51488-6502-4B46-9D66-9075422DFCDC}" type="presParOf" srcId="{7E6155D8-1A6B-488F-982C-83AE1E7BF6BD}" destId="{F14EF1D0-864D-490B-917C-345B3ECA05C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1BFB84-10C5-4FE9-8F30-048E7899BD44}">
      <dsp:nvSpPr>
        <dsp:cNvPr id="0" name=""/>
        <dsp:cNvSpPr/>
      </dsp:nvSpPr>
      <dsp:spPr>
        <a:xfrm>
          <a:off x="4261" y="868454"/>
          <a:ext cx="1863330" cy="11179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Detect	</a:t>
          </a:r>
          <a:endParaRPr lang="en-US" sz="3400" kern="1200" dirty="0"/>
        </a:p>
      </dsp:txBody>
      <dsp:txXfrm>
        <a:off x="37006" y="901199"/>
        <a:ext cx="1797840" cy="1052508"/>
      </dsp:txXfrm>
    </dsp:sp>
    <dsp:sp modelId="{8A6C901C-5DF4-4B0C-B200-C1F5C777D1DC}">
      <dsp:nvSpPr>
        <dsp:cNvPr id="0" name=""/>
        <dsp:cNvSpPr/>
      </dsp:nvSpPr>
      <dsp:spPr>
        <a:xfrm>
          <a:off x="2053925" y="1196401"/>
          <a:ext cx="395026" cy="4621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shade val="9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053925" y="1288822"/>
        <a:ext cx="276518" cy="277263"/>
      </dsp:txXfrm>
    </dsp:sp>
    <dsp:sp modelId="{EDEA6F50-6B2E-464C-81C2-DDFFAF0C9078}">
      <dsp:nvSpPr>
        <dsp:cNvPr id="0" name=""/>
        <dsp:cNvSpPr/>
      </dsp:nvSpPr>
      <dsp:spPr>
        <a:xfrm>
          <a:off x="2612924" y="868454"/>
          <a:ext cx="1863330" cy="11179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13333"/>
                <a:tint val="98000"/>
                <a:lumMod val="114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13333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Classify</a:t>
          </a:r>
          <a:endParaRPr lang="en-US" sz="3400" kern="1200" dirty="0"/>
        </a:p>
      </dsp:txBody>
      <dsp:txXfrm>
        <a:off x="2645669" y="901199"/>
        <a:ext cx="1797840" cy="1052508"/>
      </dsp:txXfrm>
    </dsp:sp>
    <dsp:sp modelId="{1902EE33-B0AF-4DE5-810D-5E2C41A1498A}">
      <dsp:nvSpPr>
        <dsp:cNvPr id="0" name=""/>
        <dsp:cNvSpPr/>
      </dsp:nvSpPr>
      <dsp:spPr>
        <a:xfrm>
          <a:off x="4662587" y="1196401"/>
          <a:ext cx="395026" cy="4621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-149545"/>
                <a:satOff val="3243"/>
                <a:lumOff val="11292"/>
                <a:alphaOff val="0"/>
                <a:tint val="98000"/>
                <a:lumMod val="114000"/>
              </a:schemeClr>
            </a:gs>
            <a:gs pos="100000">
              <a:schemeClr val="accent5">
                <a:shade val="90000"/>
                <a:hueOff val="-149545"/>
                <a:satOff val="3243"/>
                <a:lumOff val="1129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4662587" y="1288822"/>
        <a:ext cx="276518" cy="277263"/>
      </dsp:txXfrm>
    </dsp:sp>
    <dsp:sp modelId="{23348838-2F17-4B5F-8D2B-8A06BBA7CF19}">
      <dsp:nvSpPr>
        <dsp:cNvPr id="0" name=""/>
        <dsp:cNvSpPr/>
      </dsp:nvSpPr>
      <dsp:spPr>
        <a:xfrm>
          <a:off x="5221586" y="868454"/>
          <a:ext cx="1863330" cy="11179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6667"/>
                <a:tint val="98000"/>
                <a:lumMod val="114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6667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Track</a:t>
          </a:r>
          <a:endParaRPr lang="en-US" sz="3400" kern="1200" dirty="0"/>
        </a:p>
      </dsp:txBody>
      <dsp:txXfrm>
        <a:off x="5254331" y="901199"/>
        <a:ext cx="1797840" cy="1052508"/>
      </dsp:txXfrm>
    </dsp:sp>
    <dsp:sp modelId="{C3C2BA4B-B3E1-4C88-8CEF-7FB2B9503383}">
      <dsp:nvSpPr>
        <dsp:cNvPr id="0" name=""/>
        <dsp:cNvSpPr/>
      </dsp:nvSpPr>
      <dsp:spPr>
        <a:xfrm>
          <a:off x="7271249" y="1196401"/>
          <a:ext cx="395026" cy="46210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shade val="90000"/>
                <a:hueOff val="-299090"/>
                <a:satOff val="6486"/>
                <a:lumOff val="22584"/>
                <a:alphaOff val="0"/>
                <a:tint val="98000"/>
                <a:lumMod val="114000"/>
              </a:schemeClr>
            </a:gs>
            <a:gs pos="100000">
              <a:schemeClr val="accent5">
                <a:shade val="90000"/>
                <a:hueOff val="-299090"/>
                <a:satOff val="6486"/>
                <a:lumOff val="2258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7271249" y="1288822"/>
        <a:ext cx="276518" cy="277263"/>
      </dsp:txXfrm>
    </dsp:sp>
    <dsp:sp modelId="{F14EF1D0-864D-490B-917C-345B3ECA05C7}">
      <dsp:nvSpPr>
        <dsp:cNvPr id="0" name=""/>
        <dsp:cNvSpPr/>
      </dsp:nvSpPr>
      <dsp:spPr>
        <a:xfrm>
          <a:off x="7830248" y="868454"/>
          <a:ext cx="1863330" cy="11179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tint val="98000"/>
                <a:lumMod val="114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Classify</a:t>
          </a:r>
          <a:endParaRPr lang="en-US" sz="3400" kern="1200" dirty="0"/>
        </a:p>
      </dsp:txBody>
      <dsp:txXfrm>
        <a:off x="7862993" y="901199"/>
        <a:ext cx="1797840" cy="1052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4251-DBDB-48A4-BA3C-76DC9690C358}" type="datetimeFigureOut">
              <a:rPr lang="en-GB" smtClean="0"/>
              <a:t>29/04/2018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1831C-9076-403C-93D5-7BCCD6DC39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6456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1831C-9076-403C-93D5-7BCCD6DC39B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79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1831C-9076-403C-93D5-7BCCD6DC39B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30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413E7A0-CE61-438B-8FDA-F5E4CC3AC381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4C7D9-6654-4770-9F95-EA00FD052D8F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DFD3E-722A-4B57-AF03-CDB3BD947FF1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4EC2-0296-4BA2-BF5E-E143BC78EE3A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E4C90-CF03-4AFD-8F23-132E5EDCFA92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287E2-1AD0-4DC6-BCE0-356A4BEB7511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AA2BB-4B97-4582-8ED6-49E2EB6E26C2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74FCD7A8-6F7E-4E9D-A5EE-B5FD95FEB6B0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5706BD8-C4CF-4693-BDB5-C22831F31E6D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E966-89A8-44F2-AC06-5184881A3E65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6B02-DFF9-48CD-A99F-72601F3F2E73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60663-FBA0-41D4-881F-FBD94BFA5B24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C2B89-2F32-448B-99A7-5B83489D7251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F268D-8746-4DCE-BDE0-49A00A321EDA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5454-EA76-477C-9718-9A7B0F6399E9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73379-6F2D-4CBA-A86D-E5E8FE03FB46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30F06-B70F-44E7-9351-2684C0DEDC23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B9607CE-37D7-4CF8-A143-D5EC87DE4B8F}" type="datetime1">
              <a:rPr lang="en-US" smtClean="0"/>
              <a:t>4/29/2018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6197" y="1939237"/>
            <a:ext cx="8825658" cy="1799052"/>
          </a:xfrm>
        </p:spPr>
        <p:txBody>
          <a:bodyPr/>
          <a:lstStyle/>
          <a:p>
            <a:pPr algn="ctr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Vision &amp; Autonomous Car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4295" y="4222865"/>
            <a:ext cx="8737190" cy="1463040"/>
          </a:xfrm>
        </p:spPr>
        <p:txBody>
          <a:bodyPr>
            <a:noAutofit/>
          </a:bodyPr>
          <a:lstStyle/>
          <a:p>
            <a:pPr algn="r"/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Swopnil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Dewan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14.01.04.006</a:t>
            </a:r>
          </a:p>
          <a:p>
            <a:pPr algn="r"/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Alauddin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azad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14.01.04.067</a:t>
            </a:r>
          </a:p>
          <a:p>
            <a:pPr algn="r"/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Nafis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islam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14.02.04.014</a:t>
            </a:r>
          </a:p>
          <a:p>
            <a:pPr algn="r"/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Hafizul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islam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himel</a:t>
            </a:r>
            <a:r>
              <a:rPr lang="en-US" sz="1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14.02.04.024           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663518" y="3738289"/>
            <a:ext cx="9211016" cy="332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 flipH="1">
            <a:off x="1663518" y="3913507"/>
            <a:ext cx="38062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By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Md.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Kabir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Assistant Professor, Dept. of CSE, 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Ahsanullah</a:t>
            </a:r>
            <a:r>
              <a:rPr 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Science and Technology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199696" y="3913507"/>
            <a:ext cx="237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Presented By: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Own </a:t>
            </a:r>
            <a:r>
              <a:rPr lang="en-GB" dirty="0" smtClean="0"/>
              <a:t>Dataset We Collected</a:t>
            </a:r>
            <a:endParaRPr lang="en-GB" dirty="0"/>
          </a:p>
        </p:txBody>
      </p:sp>
      <p:pic>
        <p:nvPicPr>
          <p:cNvPr id="5" name="output_0xQIr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482" y="2341982"/>
            <a:ext cx="7570203" cy="42579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7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DNN Model 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99" y="2408831"/>
            <a:ext cx="6559859" cy="39425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62337" y="3443416"/>
            <a:ext cx="3978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12" y="3628082"/>
            <a:ext cx="4424124" cy="18830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7648967" y="5695781"/>
            <a:ext cx="411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We trained our model for 71 minutes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29729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 of Result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864498"/>
            <a:ext cx="9603242" cy="3573879"/>
          </a:xfrm>
        </p:spPr>
        <p:txBody>
          <a:bodyPr/>
          <a:lstStyle/>
          <a:p>
            <a:r>
              <a:rPr lang="en-GB" dirty="0" smtClean="0"/>
              <a:t>Classification Result: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Classification Speed: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251355"/>
              </p:ext>
            </p:extLst>
          </p:nvPr>
        </p:nvGraphicFramePr>
        <p:xfrm>
          <a:off x="1788368" y="3762269"/>
          <a:ext cx="8127999" cy="74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541117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831022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66247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Validation set accuracy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                99%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                 95%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86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 smtClean="0"/>
                        <a:t>Test set accuracy</a:t>
                      </a:r>
                      <a:endParaRPr lang="en-GB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                95.1%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smtClean="0"/>
                        <a:t>                  95%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54128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186959" y="3344915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Existing result</a:t>
            </a:r>
            <a:endParaRPr lang="en-GB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175866" y="3344915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Our result</a:t>
            </a:r>
            <a:endParaRPr lang="en-GB" sz="14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96989"/>
              </p:ext>
            </p:extLst>
          </p:nvPr>
        </p:nvGraphicFramePr>
        <p:xfrm>
          <a:off x="1788366" y="5655109"/>
          <a:ext cx="8127999" cy="3708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7303739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691170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6818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 smtClean="0"/>
                        <a:t>Per Image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      .0018 </a:t>
                      </a:r>
                      <a:r>
                        <a:rPr lang="en-GB" sz="1400" dirty="0" smtClean="0"/>
                        <a:t>milliseconds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            </a:t>
                      </a:r>
                      <a:r>
                        <a:rPr lang="en-GB" dirty="0" smtClean="0"/>
                        <a:t>.8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sz="1400" baseline="0" dirty="0" smtClean="0"/>
                        <a:t>milliseconds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338143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46284" y="5299885"/>
            <a:ext cx="1420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Existing speed</a:t>
            </a:r>
            <a:endParaRPr lang="en-GB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175866" y="5242681"/>
            <a:ext cx="1096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Our speed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02687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 of Result (CONTD.)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864498"/>
            <a:ext cx="9603242" cy="3573879"/>
          </a:xfrm>
        </p:spPr>
        <p:txBody>
          <a:bodyPr/>
          <a:lstStyle/>
          <a:p>
            <a:r>
              <a:rPr lang="en-GB" dirty="0" smtClean="0"/>
              <a:t>Classification Result: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76" y="2543219"/>
            <a:ext cx="10058400" cy="421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9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Future Plan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708" y="2590974"/>
            <a:ext cx="9975398" cy="2522202"/>
          </a:xfrm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onvert </a:t>
            </a:r>
            <a:r>
              <a:rPr lang="en-US" dirty="0"/>
              <a:t>our classification model from </a:t>
            </a:r>
            <a:r>
              <a:rPr lang="en-US" dirty="0" smtClean="0"/>
              <a:t>Deep </a:t>
            </a:r>
            <a:r>
              <a:rPr lang="en-US" dirty="0"/>
              <a:t>Neural Network to Convolutional Neural Network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I</a:t>
            </a:r>
            <a:r>
              <a:rPr lang="en-US" dirty="0" smtClean="0"/>
              <a:t>mplement </a:t>
            </a:r>
            <a:r>
              <a:rPr lang="en-US" dirty="0"/>
              <a:t>the detection part of traffic light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L</a:t>
            </a:r>
            <a:r>
              <a:rPr lang="en-US" dirty="0" smtClean="0"/>
              <a:t>abel </a:t>
            </a:r>
            <a:r>
              <a:rPr lang="en-US" dirty="0"/>
              <a:t>our own data set for car brake light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Implement </a:t>
            </a:r>
            <a:r>
              <a:rPr lang="en-US" dirty="0"/>
              <a:t>detection and classification over our own dataset of car brake light and </a:t>
            </a:r>
            <a:r>
              <a:rPr lang="en-US" dirty="0" smtClean="0"/>
              <a:t>the existing </a:t>
            </a:r>
            <a:r>
              <a:rPr lang="en-US" dirty="0" err="1"/>
              <a:t>Bosche</a:t>
            </a:r>
            <a:r>
              <a:rPr lang="en-US" dirty="0"/>
              <a:t> </a:t>
            </a:r>
            <a:r>
              <a:rPr lang="en-US" dirty="0" smtClean="0"/>
              <a:t>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7724" y="1163782"/>
            <a:ext cx="39128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Thank You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607724" y="2286000"/>
            <a:ext cx="3815541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356924" y="2484889"/>
            <a:ext cx="24144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Any Question </a:t>
            </a:r>
            <a:r>
              <a:rPr lang="en-US" sz="2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</a:t>
            </a:r>
            <a:endParaRPr lang="en-US" sz="2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138" y="3116684"/>
            <a:ext cx="8825659" cy="27075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Study on Traffic Lights and Car Brake-Light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Detection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and Classification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 Autonomous Car</a:t>
            </a:r>
          </a:p>
          <a:p>
            <a:pPr marL="0" indent="0">
              <a:buNone/>
            </a:pPr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8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Solution </a:t>
            </a:r>
            <a:r>
              <a:rPr lang="en-GB" dirty="0" smtClean="0"/>
              <a:t>Pipeline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110751"/>
              </p:ext>
            </p:extLst>
          </p:nvPr>
        </p:nvGraphicFramePr>
        <p:xfrm>
          <a:off x="1492898" y="2603501"/>
          <a:ext cx="9697841" cy="285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Down Arrow 5"/>
          <p:cNvSpPr/>
          <p:nvPr/>
        </p:nvSpPr>
        <p:spPr>
          <a:xfrm>
            <a:off x="1976289" y="2982002"/>
            <a:ext cx="275129" cy="47743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Down Arrow 6"/>
          <p:cNvSpPr/>
          <p:nvPr/>
        </p:nvSpPr>
        <p:spPr>
          <a:xfrm>
            <a:off x="10089482" y="4606527"/>
            <a:ext cx="275129" cy="47743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2251418" y="3066828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Image</a:t>
            </a:r>
            <a:endParaRPr lang="en-GB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229677" y="4691353"/>
            <a:ext cx="1859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 smtClean="0"/>
              <a:t>Traffic Light Position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90664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 To Artificial Neural Network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2772078"/>
            <a:ext cx="9464060" cy="330215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Deep Neural Network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24" y="2459936"/>
            <a:ext cx="10058400" cy="385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2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DNN Training Pipeline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70928" y="3309589"/>
            <a:ext cx="1203649" cy="606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Input , x</a:t>
            </a:r>
            <a:endParaRPr lang="en-GB" sz="14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152692" y="3127770"/>
            <a:ext cx="1771263" cy="9691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Adaptive System</a:t>
            </a:r>
          </a:p>
          <a:p>
            <a:pPr algn="ctr"/>
            <a:r>
              <a:rPr lang="en-GB" sz="1400" b="1" dirty="0" smtClean="0"/>
              <a:t>( W, b ) </a:t>
            </a:r>
            <a:endParaRPr lang="en-GB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5567766" y="3248308"/>
            <a:ext cx="1602258" cy="73711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Prediction,  </a:t>
            </a:r>
            <a:endParaRPr lang="en-GB" sz="1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847" y="3445642"/>
            <a:ext cx="266700" cy="333375"/>
          </a:xfrm>
          <a:prstGeom prst="rect">
            <a:avLst/>
          </a:prstGeom>
        </p:spPr>
      </p:pic>
      <p:sp>
        <p:nvSpPr>
          <p:cNvPr id="9" name="Flowchart: Connector 8"/>
          <p:cNvSpPr/>
          <p:nvPr/>
        </p:nvSpPr>
        <p:spPr>
          <a:xfrm>
            <a:off x="8129519" y="3464177"/>
            <a:ext cx="373225" cy="333375"/>
          </a:xfrm>
          <a:prstGeom prst="flowChartConnector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4823926" y="4760890"/>
            <a:ext cx="1203649" cy="83975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Training algorithm</a:t>
            </a:r>
            <a:endParaRPr lang="en-GB" sz="1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9271968" y="3309589"/>
            <a:ext cx="1268963" cy="60648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Desired, y</a:t>
            </a:r>
            <a:endParaRPr lang="en-GB" sz="1400" b="1" dirty="0"/>
          </a:p>
        </p:txBody>
      </p:sp>
      <p:cxnSp>
        <p:nvCxnSpPr>
          <p:cNvPr id="13" name="Straight Connector 12"/>
          <p:cNvCxnSpPr>
            <a:stCxn id="10" idx="1"/>
          </p:cNvCxnSpPr>
          <p:nvPr/>
        </p:nvCxnSpPr>
        <p:spPr>
          <a:xfrm flipH="1" flipV="1">
            <a:off x="4027347" y="5180767"/>
            <a:ext cx="796579" cy="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5" idx="2"/>
          </p:cNvCxnSpPr>
          <p:nvPr/>
        </p:nvCxnSpPr>
        <p:spPr>
          <a:xfrm flipV="1">
            <a:off x="4027346" y="4096891"/>
            <a:ext cx="10978" cy="10838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027576" y="5180767"/>
            <a:ext cx="22885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3"/>
            <a:endCxn id="5" idx="1"/>
          </p:cNvCxnSpPr>
          <p:nvPr/>
        </p:nvCxnSpPr>
        <p:spPr>
          <a:xfrm flipV="1">
            <a:off x="2474577" y="3612331"/>
            <a:ext cx="678115" cy="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5" idx="3"/>
            <a:endCxn id="7" idx="1"/>
          </p:cNvCxnSpPr>
          <p:nvPr/>
        </p:nvCxnSpPr>
        <p:spPr>
          <a:xfrm>
            <a:off x="4923955" y="3612331"/>
            <a:ext cx="643811" cy="4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9" idx="2"/>
          </p:cNvCxnSpPr>
          <p:nvPr/>
        </p:nvCxnSpPr>
        <p:spPr>
          <a:xfrm>
            <a:off x="7170024" y="3616867"/>
            <a:ext cx="959495" cy="13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1"/>
            <a:endCxn id="9" idx="6"/>
          </p:cNvCxnSpPr>
          <p:nvPr/>
        </p:nvCxnSpPr>
        <p:spPr>
          <a:xfrm flipH="1">
            <a:off x="8502744" y="3612834"/>
            <a:ext cx="769224" cy="180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402830" y="2422683"/>
            <a:ext cx="1402954" cy="6064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Forward Propagation</a:t>
            </a:r>
            <a:endParaRPr lang="en-GB" sz="1400" b="1" dirty="0"/>
          </a:p>
        </p:txBody>
      </p:sp>
      <p:cxnSp>
        <p:nvCxnSpPr>
          <p:cNvPr id="48" name="Straight Connector 47"/>
          <p:cNvCxnSpPr>
            <a:stCxn id="9" idx="4"/>
          </p:cNvCxnSpPr>
          <p:nvPr/>
        </p:nvCxnSpPr>
        <p:spPr>
          <a:xfrm>
            <a:off x="8316132" y="3797552"/>
            <a:ext cx="0" cy="138321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6804571" y="5957494"/>
            <a:ext cx="1324948" cy="60648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Backward Propagation</a:t>
            </a:r>
            <a:endParaRPr lang="en-GB" sz="1400" b="1" dirty="0"/>
          </a:p>
        </p:txBody>
      </p:sp>
      <p:sp>
        <p:nvSpPr>
          <p:cNvPr id="54" name="Rounded Rectangle 53"/>
          <p:cNvSpPr/>
          <p:nvPr/>
        </p:nvSpPr>
        <p:spPr>
          <a:xfrm>
            <a:off x="980216" y="2365101"/>
            <a:ext cx="6962692" cy="191012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ounded Rectangle 54"/>
          <p:cNvSpPr/>
          <p:nvPr/>
        </p:nvSpPr>
        <p:spPr>
          <a:xfrm>
            <a:off x="2968636" y="4403799"/>
            <a:ext cx="5534108" cy="2220686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/>
          <p:cNvSpPr txBox="1"/>
          <p:nvPr/>
        </p:nvSpPr>
        <p:spPr>
          <a:xfrm>
            <a:off x="3263355" y="4543871"/>
            <a:ext cx="1527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Update  system</a:t>
            </a:r>
            <a:endParaRPr lang="en-GB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6664511" y="5180766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Error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3831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Classification </a:t>
            </a:r>
            <a:r>
              <a:rPr lang="en-GB" dirty="0" smtClean="0"/>
              <a:t>Pipeline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193196" y="2448807"/>
            <a:ext cx="1413293" cy="73316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Traffic light train dataset image</a:t>
            </a:r>
            <a:endParaRPr lang="en-GB" sz="14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3634525" y="2494471"/>
            <a:ext cx="1622855" cy="73316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True class of each image of train dataset</a:t>
            </a:r>
            <a:endParaRPr lang="en-GB" sz="14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6324526" y="3708968"/>
            <a:ext cx="1979211" cy="73316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Deep neural network classifier</a:t>
            </a:r>
            <a:endParaRPr lang="en-GB" sz="14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6324527" y="5412406"/>
            <a:ext cx="1979210" cy="73316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Trained Deep Neural Network classifier</a:t>
            </a:r>
            <a:endParaRPr lang="en-GB" sz="14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634525" y="3711505"/>
            <a:ext cx="1622854" cy="73316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Pre-processing</a:t>
            </a:r>
            <a:endParaRPr lang="en-GB" sz="1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624647" y="5412406"/>
            <a:ext cx="1616322" cy="73316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Pre-processing</a:t>
            </a:r>
            <a:endParaRPr lang="en-GB" sz="1400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1193196" y="5419033"/>
            <a:ext cx="1413293" cy="72859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Traffic light test image dataset</a:t>
            </a:r>
            <a:endParaRPr lang="en-GB" sz="1400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8884504" y="5410353"/>
            <a:ext cx="1393751" cy="73316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 smtClean="0"/>
              <a:t>Predicted class of each image</a:t>
            </a:r>
            <a:endParaRPr lang="en-GB" sz="14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899841" y="3139654"/>
            <a:ext cx="1" cy="862745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889963" y="4013483"/>
            <a:ext cx="1734684" cy="294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6" idx="1"/>
          </p:cNvCxnSpPr>
          <p:nvPr/>
        </p:nvCxnSpPr>
        <p:spPr>
          <a:xfrm flipV="1">
            <a:off x="5257379" y="4075552"/>
            <a:ext cx="1067147" cy="2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</p:cNvCxnSpPr>
          <p:nvPr/>
        </p:nvCxnSpPr>
        <p:spPr>
          <a:xfrm>
            <a:off x="5257380" y="2861055"/>
            <a:ext cx="193695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194337" y="2865316"/>
            <a:ext cx="1" cy="7877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7" idx="0"/>
          </p:cNvCxnSpPr>
          <p:nvPr/>
        </p:nvCxnSpPr>
        <p:spPr>
          <a:xfrm>
            <a:off x="7314132" y="4442136"/>
            <a:ext cx="0" cy="970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9" idx="1"/>
          </p:cNvCxnSpPr>
          <p:nvPr/>
        </p:nvCxnSpPr>
        <p:spPr>
          <a:xfrm flipV="1">
            <a:off x="2606489" y="5778990"/>
            <a:ext cx="1018158" cy="4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3"/>
            <a:endCxn id="7" idx="1"/>
          </p:cNvCxnSpPr>
          <p:nvPr/>
        </p:nvCxnSpPr>
        <p:spPr>
          <a:xfrm>
            <a:off x="5240969" y="5778990"/>
            <a:ext cx="10835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3"/>
            <a:endCxn id="11" idx="1"/>
          </p:cNvCxnSpPr>
          <p:nvPr/>
        </p:nvCxnSpPr>
        <p:spPr>
          <a:xfrm flipV="1">
            <a:off x="8303737" y="5776937"/>
            <a:ext cx="580767" cy="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970672" y="2315714"/>
            <a:ext cx="8695842" cy="227494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ounded Rectangle 39"/>
          <p:cNvSpPr/>
          <p:nvPr/>
        </p:nvSpPr>
        <p:spPr>
          <a:xfrm>
            <a:off x="970671" y="4734755"/>
            <a:ext cx="10767239" cy="1794241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ounded Rectangle 40"/>
          <p:cNvSpPr/>
          <p:nvPr/>
        </p:nvSpPr>
        <p:spPr>
          <a:xfrm>
            <a:off x="8311523" y="2536407"/>
            <a:ext cx="1161535" cy="73316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Training</a:t>
            </a:r>
            <a:endParaRPr lang="en-GB" b="1" dirty="0"/>
          </a:p>
        </p:txBody>
      </p:sp>
      <p:sp>
        <p:nvSpPr>
          <p:cNvPr id="42" name="Rounded Rectangle 41"/>
          <p:cNvSpPr/>
          <p:nvPr/>
        </p:nvSpPr>
        <p:spPr>
          <a:xfrm>
            <a:off x="10459616" y="4865519"/>
            <a:ext cx="1161535" cy="73316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Testing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2331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Dataset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708" y="2328183"/>
            <a:ext cx="8825659" cy="2309131"/>
          </a:xfrm>
        </p:spPr>
        <p:txBody>
          <a:bodyPr/>
          <a:lstStyle/>
          <a:p>
            <a:r>
              <a:rPr lang="en-US" b="1" dirty="0" err="1"/>
              <a:t>Bosche</a:t>
            </a:r>
            <a:r>
              <a:rPr lang="en-US" b="1" dirty="0"/>
              <a:t> Traffic Light </a:t>
            </a:r>
            <a:r>
              <a:rPr lang="en-US" b="1" dirty="0" smtClean="0"/>
              <a:t>Dataset</a:t>
            </a:r>
            <a:r>
              <a:rPr lang="en-US" dirty="0" smtClean="0"/>
              <a:t> : 5093 training and 8334 testing images.</a:t>
            </a:r>
          </a:p>
          <a:p>
            <a:r>
              <a:rPr lang="en-US" dirty="0" smtClean="0"/>
              <a:t>Cropped traffic </a:t>
            </a:r>
            <a:r>
              <a:rPr lang="en-US" dirty="0"/>
              <a:t>light images from </a:t>
            </a:r>
            <a:r>
              <a:rPr lang="en-US" dirty="0" smtClean="0"/>
              <a:t>dataset.</a:t>
            </a:r>
          </a:p>
          <a:p>
            <a:r>
              <a:rPr lang="en-US" dirty="0"/>
              <a:t>A</a:t>
            </a:r>
            <a:r>
              <a:rPr lang="en-US" dirty="0" smtClean="0"/>
              <a:t>dded random background </a:t>
            </a:r>
            <a:r>
              <a:rPr lang="en-US" dirty="0"/>
              <a:t>images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Created training </a:t>
            </a:r>
            <a:r>
              <a:rPr lang="en-US" dirty="0"/>
              <a:t>set of </a:t>
            </a:r>
            <a:r>
              <a:rPr lang="en-US" dirty="0" smtClean="0"/>
              <a:t>12503 containing </a:t>
            </a:r>
            <a:r>
              <a:rPr lang="en-US" dirty="0"/>
              <a:t>10698 traffic light </a:t>
            </a:r>
            <a:r>
              <a:rPr lang="en-US" dirty="0" smtClean="0"/>
              <a:t>and </a:t>
            </a:r>
            <a:r>
              <a:rPr lang="en-US" dirty="0"/>
              <a:t>1805 background images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Test </a:t>
            </a:r>
            <a:r>
              <a:rPr lang="en-US" dirty="0"/>
              <a:t>set contains 13486 </a:t>
            </a:r>
            <a:r>
              <a:rPr lang="en-US" dirty="0" smtClean="0"/>
              <a:t>images of traffic lights, no background images.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98" y="4637314"/>
            <a:ext cx="5609524" cy="1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6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Bosche</a:t>
            </a:r>
            <a:r>
              <a:rPr lang="en-GB" dirty="0" smtClean="0"/>
              <a:t> </a:t>
            </a:r>
            <a:r>
              <a:rPr lang="en-GB" dirty="0" smtClean="0"/>
              <a:t>Dataset We </a:t>
            </a:r>
            <a:r>
              <a:rPr lang="en-GB" dirty="0" err="1" smtClean="0"/>
              <a:t>Labeled</a:t>
            </a:r>
            <a:r>
              <a:rPr lang="en-GB" dirty="0" smtClean="0"/>
              <a:t> 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output_a413m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9920" y="2354117"/>
            <a:ext cx="7286892" cy="4098638"/>
          </a:xfrm>
        </p:spPr>
      </p:pic>
    </p:spTree>
    <p:extLst>
      <p:ext uri="{BB962C8B-B14F-4D97-AF65-F5344CB8AC3E}">
        <p14:creationId xmlns:p14="http://schemas.microsoft.com/office/powerpoint/2010/main" val="166493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1049</TotalTime>
  <Words>352</Words>
  <Application>Microsoft Office PowerPoint</Application>
  <PresentationFormat>Widescreen</PresentationFormat>
  <Paragraphs>101</Paragraphs>
  <Slides>15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Ion Boardroom</vt:lpstr>
      <vt:lpstr>Computer Vision &amp; Autonomous Car </vt:lpstr>
      <vt:lpstr>Problem Description</vt:lpstr>
      <vt:lpstr>Problem Solution Pipeline</vt:lpstr>
      <vt:lpstr>Intro To Artificial Neural Network</vt:lpstr>
      <vt:lpstr>Deep Neural Network</vt:lpstr>
      <vt:lpstr>DNN Training Pipeline</vt:lpstr>
      <vt:lpstr>Our Classification Pipeline</vt:lpstr>
      <vt:lpstr>Dataset Analysis</vt:lpstr>
      <vt:lpstr>Bosche Dataset We Labeled  </vt:lpstr>
      <vt:lpstr>Own Dataset We Collected</vt:lpstr>
      <vt:lpstr>Our DNN Model </vt:lpstr>
      <vt:lpstr>Evaluation of Result</vt:lpstr>
      <vt:lpstr>Evaluation of Result (CONTD.)</vt:lpstr>
      <vt:lpstr>Our Future Plan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on Traffic Lights and Car Break-Light Detection, Tracking and Classification Literature review &amp; thesis proposal</dc:title>
  <dc:creator>nafis0080@outlook.com</dc:creator>
  <cp:lastModifiedBy>Hafizul Islam Himel</cp:lastModifiedBy>
  <cp:revision>126</cp:revision>
  <dcterms:created xsi:type="dcterms:W3CDTF">2018-01-24T11:37:17Z</dcterms:created>
  <dcterms:modified xsi:type="dcterms:W3CDTF">2018-04-29T13:09:40Z</dcterms:modified>
</cp:coreProperties>
</file>